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97" r:id="rId3"/>
    <p:sldId id="299" r:id="rId4"/>
    <p:sldId id="305" r:id="rId5"/>
    <p:sldId id="306" r:id="rId6"/>
    <p:sldId id="300" r:id="rId7"/>
    <p:sldId id="302" r:id="rId8"/>
    <p:sldId id="301" r:id="rId9"/>
    <p:sldId id="303" r:id="rId10"/>
    <p:sldId id="304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Godinho" initials="AG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AD9"/>
    <a:srgbClr val="003399"/>
    <a:srgbClr val="2F2F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5" autoAdjust="0"/>
    <p:restoredTop sz="94686"/>
  </p:normalViewPr>
  <p:slideViewPr>
    <p:cSldViewPr snapToGrid="0" snapToObjects="1">
      <p:cViewPr varScale="1">
        <p:scale>
          <a:sx n="99" d="100"/>
          <a:sy n="99" d="100"/>
        </p:scale>
        <p:origin x="108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5" d="100"/>
          <a:sy n="145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B0CAB-A528-CD45-8F12-922B94DEC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AD8C8-453F-104C-B81F-526301CF4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72EAA-2733-D14F-950A-8F424038586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BBD38-63DF-604F-9396-6BB8561251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731-E0D0-B242-9967-4E9E135D8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750F-00B8-E148-9878-D197EE9C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0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062E-52F7-A14D-A443-1F385478444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0EE9E-52B8-AA4F-8DD5-ED0FB4E5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03" y="2169047"/>
            <a:ext cx="2520000" cy="2494674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3BCDC0-8C70-417B-A705-ABC62FEDB4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0559" y="145645"/>
            <a:ext cx="1208870" cy="9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6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B3E2A-0B0F-434E-B8B5-23D05F72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182-1834-42B7-ADB9-737F74D1BA68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ECA80-B569-3D47-B163-138B2BA8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8CA65-7C13-A442-AF74-D3BBDBCB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2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30" y="710117"/>
            <a:ext cx="1990424" cy="19704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F8ADC9-30DB-1243-8F69-09A7AAEA8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3429000"/>
            <a:ext cx="11376025" cy="2153265"/>
          </a:xfrm>
        </p:spPr>
        <p:txBody>
          <a:bodyPr anchor="t" anchorCtr="0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56D6D28-7860-E045-9091-E722B947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700252"/>
            <a:ext cx="11376026" cy="803787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859780D-4C69-49E3-8F6F-D32F7FC652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0559" y="145645"/>
            <a:ext cx="1208870" cy="960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" y="186630"/>
            <a:ext cx="2601987" cy="9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628650" indent="-261938"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889000" indent="-26035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209675" indent="-269875"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1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2264"/>
            <a:ext cx="5616575" cy="46085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92264"/>
            <a:ext cx="5611813" cy="4608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A8A69A-7619-C44B-A930-6AC38A3F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7107-BF60-4CCA-9650-F62A98D7BD90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55D6E3-4871-704B-B795-99BD30EA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E4B464-E744-A34F-B223-6B554979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59AC4-96B9-704B-82C7-32D5BEFF3254}"/>
              </a:ext>
            </a:extLst>
          </p:cNvPr>
          <p:cNvSpPr txBox="1"/>
          <p:nvPr userDrawn="1"/>
        </p:nvSpPr>
        <p:spPr>
          <a:xfrm>
            <a:off x="407988" y="6196406"/>
            <a:ext cx="113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CH" dirty="0" err="1"/>
              <a:t>beams.cern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196E8-CA32-8449-8B2F-F83D475BC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1904" y="2244864"/>
            <a:ext cx="1728192" cy="1728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4B852-3DEA-496D-8E63-98B157438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0911" y="159548"/>
            <a:ext cx="748359" cy="7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76" y="1563413"/>
            <a:ext cx="11376024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5228" y="6378349"/>
            <a:ext cx="63116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7CE4416-2568-46D9-83B4-02DFDBFB7B92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07546" y="6383848"/>
            <a:ext cx="6812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B22024-69B4-1F4F-8860-CB954517F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2" y="6383848"/>
            <a:ext cx="6572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C6532-AEDE-354E-83AD-7F67D706DF38}"/>
              </a:ext>
            </a:extLst>
          </p:cNvPr>
          <p:cNvCxnSpPr/>
          <p:nvPr userDrawn="1"/>
        </p:nvCxnSpPr>
        <p:spPr>
          <a:xfrm>
            <a:off x="407987" y="6266608"/>
            <a:ext cx="1137602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26E9AC2-DB3F-3043-BAF1-FDB172EA2CD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07988" y="6364599"/>
            <a:ext cx="495300" cy="393700"/>
          </a:xfrm>
          <a:prstGeom prst="rect">
            <a:avLst/>
          </a:prstGeom>
        </p:spPr>
      </p:pic>
      <p:pic>
        <p:nvPicPr>
          <p:cNvPr id="12" name="Picture 11" descr="A picture containing venn diagram&#10;&#10;Description automatically generated">
            <a:extLst>
              <a:ext uri="{FF2B5EF4-FFF2-40B4-BE49-F238E27FC236}">
                <a16:creationId xmlns:a16="http://schemas.microsoft.com/office/drawing/2014/main" id="{601E8028-4D05-4287-A43C-BB893015ED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172524" y="307760"/>
            <a:ext cx="898889" cy="71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A5FCA-3145-4637-9A27-A42F112E02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1226" y="6357407"/>
            <a:ext cx="476250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2" r:id="rId3"/>
    <p:sldLayoutId id="2147483665" r:id="rId4"/>
    <p:sldLayoutId id="2147483652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spcAft>
          <a:spcPts val="400"/>
        </a:spcAft>
        <a:buFont typeface="Arial"/>
        <a:buNone/>
        <a:tabLst/>
        <a:defRPr sz="2100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2385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charset="0"/>
        <a:buChar char="•"/>
        <a:tabLst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48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72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5087" userDrawn="1">
          <p15:clr>
            <a:srgbClr val="F26B43"/>
          </p15:clr>
        </p15:guide>
        <p15:guide id="9" pos="4997" userDrawn="1">
          <p15:clr>
            <a:srgbClr val="F26B43"/>
          </p15:clr>
        </p15:guide>
        <p15:guide id="10" pos="2683" userDrawn="1">
          <p15:clr>
            <a:srgbClr val="F26B43"/>
          </p15:clr>
        </p15:guide>
        <p15:guide id="11" pos="2593" userDrawn="1">
          <p15:clr>
            <a:srgbClr val="F26B43"/>
          </p15:clr>
        </p15:guide>
        <p15:guide id="12" orient="horz" pos="3906" userDrawn="1">
          <p15:clr>
            <a:srgbClr val="F26B43"/>
          </p15:clr>
        </p15:guide>
        <p15:guide id="13" orient="horz" pos="2409" userDrawn="1">
          <p15:clr>
            <a:srgbClr val="F26B43"/>
          </p15:clr>
        </p15:guide>
        <p15:guide id="14" orient="horz" pos="913" userDrawn="1">
          <p15:clr>
            <a:srgbClr val="F26B43"/>
          </p15:clr>
        </p15:guide>
        <p15:guide id="15" orient="horz" pos="1003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pos="6312" userDrawn="1">
          <p15:clr>
            <a:srgbClr val="F26B43"/>
          </p15:clr>
        </p15:guide>
        <p15:guide id="18" pos="6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1C5-3272-6249-822A-715EFFE0D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6" y="2901030"/>
            <a:ext cx="11376025" cy="2153265"/>
          </a:xfrm>
        </p:spPr>
        <p:txBody>
          <a:bodyPr/>
          <a:lstStyle/>
          <a:p>
            <a:pPr algn="ctr"/>
            <a:r>
              <a:rPr lang="en-US" sz="4000" dirty="0"/>
              <a:t>Design &amp; Task-Based Optimization Of A Modular Robot Manipulator Working In A Heavily Constrained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99459-0238-C64F-8F4D-7EA35945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049982"/>
            <a:ext cx="11376026" cy="1454057"/>
          </a:xfrm>
        </p:spPr>
        <p:txBody>
          <a:bodyPr/>
          <a:lstStyle/>
          <a:p>
            <a:pPr algn="l"/>
            <a:r>
              <a:rPr lang="en-US" sz="2800" dirty="0"/>
              <a:t>By: Asbjørn Tjensvold</a:t>
            </a:r>
          </a:p>
          <a:p>
            <a:pPr algn="l"/>
            <a:r>
              <a:rPr lang="en-US" sz="2800" dirty="0"/>
              <a:t>Supervisors: Martin </a:t>
            </a:r>
            <a:r>
              <a:rPr lang="en-US" sz="2800" dirty="0" err="1"/>
              <a:t>Fodstad</a:t>
            </a:r>
            <a:r>
              <a:rPr lang="en-US" sz="2800" dirty="0"/>
              <a:t> </a:t>
            </a:r>
            <a:r>
              <a:rPr lang="en-US" sz="2800" dirty="0" err="1"/>
              <a:t>Stølen</a:t>
            </a:r>
            <a:r>
              <a:rPr lang="en-US" sz="2800" dirty="0"/>
              <a:t> &amp; Daniel </a:t>
            </a:r>
            <a:r>
              <a:rPr lang="en-US" sz="2800" dirty="0" err="1"/>
              <a:t>Schäle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994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9357F3-5FC0-EFAD-ACF4-AF6CBD77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76" y="1563413"/>
            <a:ext cx="7546664" cy="46085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Is it possible to design a new robotic arm to meet the specific challenges of the LHC tunnel, eliminating the need for external solutions without compromising the efficiency of the TIM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Is it possible to create a modular design for this system? 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Is it possible to remove degrees of freedom (DOF) from the design and not lose functionality?</a:t>
            </a:r>
            <a:endParaRPr lang="en-US" sz="1400" dirty="0"/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How do you adequately measure the performance of a robot arm?</a:t>
            </a:r>
          </a:p>
          <a:p>
            <a:pPr marL="904875" lvl="3" indent="0">
              <a:buNone/>
            </a:pPr>
            <a:r>
              <a:rPr lang="en-GB" sz="1200" dirty="0">
                <a:solidFill>
                  <a:schemeClr val="tx1"/>
                </a:solidFill>
              </a:rPr>
              <a:t>Reachability, collision avoidance, accuracy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17E14-B064-60FB-CE5A-9E18C682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Final Thoughts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FC-609E-3F19-3073-0EA971EF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0A1A-ED0D-D748-6CE7-7627C69E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13729-0FEE-03DE-D1EF-C11686FD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77BE31B4-56C6-05FC-753F-AC659B0D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1249" y="2019081"/>
            <a:ext cx="279787" cy="279787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09ACF31-68B2-C59A-9A44-31EF8921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7093" y="2336897"/>
            <a:ext cx="356558" cy="35655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558DC7E-A0D1-2CCC-8794-AEB61D5B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692" y="1578923"/>
            <a:ext cx="356558" cy="3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3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2ED59-CC0E-4DE1-85FC-E3115760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/>
              <a:t>Introduction &amp; Motivation</a:t>
            </a:r>
            <a:endParaRPr lang="en-GB" dirty="0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9B42AE67-2301-DBCD-3088-E539AE60DB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677" y="1495231"/>
            <a:ext cx="6138473" cy="38722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A25A-00C2-49DF-A877-0D9E99E6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AD239B-2355-445E-82FA-833F9C6E13CA}" type="datetime1">
              <a:rPr lang="en-GB" smtClean="0"/>
              <a:pPr>
                <a:spcAft>
                  <a:spcPts val="600"/>
                </a:spcAft>
              </a:pPr>
              <a:t>04/03/2025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47E1A8C-7324-C0D5-9339-AFF197F3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AE5D9-8CE1-4A9C-9B19-4779077C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7E60D-C7BB-21C8-71D5-35BFD475A7D7}"/>
              </a:ext>
            </a:extLst>
          </p:cNvPr>
          <p:cNvSpPr txBox="1"/>
          <p:nvPr/>
        </p:nvSpPr>
        <p:spPr>
          <a:xfrm>
            <a:off x="648929" y="1439335"/>
            <a:ext cx="5447071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Research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2"/>
                </a:solidFill>
              </a:rPr>
              <a:t>Is it possible to design a new robotic arm to meet the specific challenges of the LHC tunnel, eliminating the need for external solutions without compromising the efficiency of the TIM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Is it possible to create a modular design for this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Is it possible to remove degrees of freedom (DOF) from the design and not lose functionality?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How do you adequately measure the performance of a robot arm?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33DC2-4528-C6A7-15B1-43D0EDE55ACC}"/>
              </a:ext>
            </a:extLst>
          </p:cNvPr>
          <p:cNvSpPr txBox="1"/>
          <p:nvPr/>
        </p:nvSpPr>
        <p:spPr>
          <a:xfrm>
            <a:off x="648928" y="3555407"/>
            <a:ext cx="54470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CSS Classification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4C1F6E-1ED3-EB3E-ABC8-6A2F321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" y="3922896"/>
            <a:ext cx="5480872" cy="1857662"/>
          </a:xfrm>
          <a:prstGeom prst="rect">
            <a:avLst/>
          </a:prstGeom>
        </p:spPr>
      </p:pic>
      <p:pic>
        <p:nvPicPr>
          <p:cNvPr id="26" name="Content Placeholder 9" descr="A blue tunnel with white text&#10;&#10;AI-generated content may be incorrect.">
            <a:extLst>
              <a:ext uri="{FF2B5EF4-FFF2-40B4-BE49-F238E27FC236}">
                <a16:creationId xmlns:a16="http://schemas.microsoft.com/office/drawing/2014/main" id="{2FFD522D-04FC-D08D-CC5A-78B6584F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85" y="1439335"/>
            <a:ext cx="4902935" cy="39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19150-E079-A6D9-52A8-2BD3AA70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D402-B2DC-CD38-1DE7-1D161155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D688-C864-3B55-8DBD-56C5E8D1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4435-DF0B-7ACD-946B-9795C709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8633C-9CCF-AEEF-504C-4E55993B6118}"/>
              </a:ext>
            </a:extLst>
          </p:cNvPr>
          <p:cNvSpPr txBox="1"/>
          <p:nvPr/>
        </p:nvSpPr>
        <p:spPr>
          <a:xfrm>
            <a:off x="421156" y="1438797"/>
            <a:ext cx="3289405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Mechanical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Joints &amp;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End Effector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Actuator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Modularity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Mathematical modeling: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DH Parameters: </a:t>
            </a:r>
            <a:r>
              <a:rPr lang="en-US" sz="1200" b="1" dirty="0">
                <a:solidFill>
                  <a:schemeClr val="tx2"/>
                </a:solidFill>
              </a:rPr>
              <a:t>a, d, </a:t>
            </a:r>
            <a:r>
              <a:rPr lang="el-GR" sz="1200" dirty="0">
                <a:solidFill>
                  <a:schemeClr val="tx2"/>
                </a:solidFill>
              </a:rPr>
              <a:t>α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l-GR" sz="1200" dirty="0">
                <a:solidFill>
                  <a:schemeClr val="tx2"/>
                </a:solidFill>
              </a:rPr>
              <a:t>θ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 descr="A diagram of a joint&#10;&#10;AI-generated content may be incorrect.">
            <a:extLst>
              <a:ext uri="{FF2B5EF4-FFF2-40B4-BE49-F238E27FC236}">
                <a16:creationId xmlns:a16="http://schemas.microsoft.com/office/drawing/2014/main" id="{53C520A5-3472-6404-3104-55D0D49D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43" y="1018028"/>
            <a:ext cx="5952190" cy="3490562"/>
          </a:xfrm>
          <a:prstGeom prst="rect">
            <a:avLst/>
          </a:prstGeom>
        </p:spPr>
      </p:pic>
      <p:pic>
        <p:nvPicPr>
          <p:cNvPr id="17" name="Picture 16" descr="Diagram of a diagram of a triangle&#10;&#10;AI-generated content may be incorrect.">
            <a:extLst>
              <a:ext uri="{FF2B5EF4-FFF2-40B4-BE49-F238E27FC236}">
                <a16:creationId xmlns:a16="http://schemas.microsoft.com/office/drawing/2014/main" id="{7FD6569E-9E68-C222-E6BF-65444DB6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1" y="3224463"/>
            <a:ext cx="4754325" cy="2788094"/>
          </a:xfrm>
          <a:prstGeom prst="rect">
            <a:avLst/>
          </a:prstGeom>
        </p:spPr>
      </p:pic>
      <p:pic>
        <p:nvPicPr>
          <p:cNvPr id="19" name="Picture 18" descr="A drawing of a machine&#10;&#10;AI-generated content may be incorrect.">
            <a:extLst>
              <a:ext uri="{FF2B5EF4-FFF2-40B4-BE49-F238E27FC236}">
                <a16:creationId xmlns:a16="http://schemas.microsoft.com/office/drawing/2014/main" id="{23F576A5-1686-E3BF-A5C1-A29E6A60B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76" y="1889329"/>
            <a:ext cx="3589234" cy="3069255"/>
          </a:xfrm>
          <a:prstGeom prst="rect">
            <a:avLst/>
          </a:prstGeom>
        </p:spPr>
      </p:pic>
      <p:pic>
        <p:nvPicPr>
          <p:cNvPr id="21" name="Picture 20" descr="A drawing of a robotic arm&#10;&#10;AI-generated content may be incorrect.">
            <a:extLst>
              <a:ext uri="{FF2B5EF4-FFF2-40B4-BE49-F238E27FC236}">
                <a16:creationId xmlns:a16="http://schemas.microsoft.com/office/drawing/2014/main" id="{9E50856C-F82E-8558-1979-F975BA961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336" y="1889329"/>
            <a:ext cx="3326008" cy="3144684"/>
          </a:xfrm>
          <a:prstGeom prst="rect">
            <a:avLst/>
          </a:prstGeom>
        </p:spPr>
      </p:pic>
      <p:pic>
        <p:nvPicPr>
          <p:cNvPr id="13" name="Picture 12" descr="A grid of letters and numbers&#10;&#10;AI-generated content may be incorrect.">
            <a:extLst>
              <a:ext uri="{FF2B5EF4-FFF2-40B4-BE49-F238E27FC236}">
                <a16:creationId xmlns:a16="http://schemas.microsoft.com/office/drawing/2014/main" id="{75095242-D44E-36A6-A882-0360EFC2E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221" y="3111701"/>
            <a:ext cx="2048161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888C-069A-2207-CCD4-48B71A78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88FA3-B4F3-AB58-0190-D3827FA1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/>
              <a:t>Current vs new solution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EEA2C4-FECD-E0A6-7EE4-313AD184D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282039"/>
            <a:ext cx="5616575" cy="4978912"/>
          </a:xfrm>
        </p:spPr>
        <p:txBody>
          <a:bodyPr/>
          <a:lstStyle/>
          <a:p>
            <a:r>
              <a:rPr lang="en-US" sz="1800" dirty="0"/>
              <a:t>Issues with current solution: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Overly complicated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End of life for commercial </a:t>
            </a:r>
            <a:r>
              <a:rPr lang="en-US" sz="1500" dirty="0" err="1"/>
              <a:t>kinova</a:t>
            </a:r>
            <a:r>
              <a:rPr lang="en-US" sz="1500" dirty="0"/>
              <a:t> arm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Not specialized for tasks</a:t>
            </a:r>
          </a:p>
          <a:p>
            <a:r>
              <a:rPr lang="en-US" sz="1800" dirty="0"/>
              <a:t>Benefits of proposed solution:</a:t>
            </a:r>
          </a:p>
          <a:p>
            <a:pPr marL="667050" lvl="2" indent="-342900"/>
            <a:r>
              <a:rPr lang="en-US" sz="1400" dirty="0"/>
              <a:t>Modular &amp; Parametric design: Can easily adapt to changing tasks &amp; environment</a:t>
            </a:r>
          </a:p>
          <a:p>
            <a:pPr marL="667050" lvl="2" indent="-342900"/>
            <a:r>
              <a:rPr lang="en-US" sz="1400" dirty="0"/>
              <a:t>Simpler maintenance</a:t>
            </a:r>
          </a:p>
          <a:p>
            <a:pPr marL="667050" lvl="2" indent="-342900"/>
            <a:r>
              <a:rPr lang="en-US" sz="1400" dirty="0"/>
              <a:t>Optimized for this specific set of tasks</a:t>
            </a:r>
          </a:p>
          <a:p>
            <a:pPr marL="0" lvl="1" indent="0">
              <a:buNone/>
            </a:pPr>
            <a:r>
              <a:rPr lang="en-US" b="1" dirty="0"/>
              <a:t>Similar work:</a:t>
            </a:r>
          </a:p>
          <a:p>
            <a:pPr marL="609900" lvl="2" indent="-285750"/>
            <a:r>
              <a:rPr lang="en-US" dirty="0"/>
              <a:t>Lower complexity</a:t>
            </a:r>
          </a:p>
          <a:p>
            <a:pPr marL="609900" lvl="2" indent="-285750"/>
            <a:r>
              <a:rPr lang="en-US" dirty="0"/>
              <a:t>Focuses on either optimization or module design</a:t>
            </a:r>
          </a:p>
          <a:p>
            <a:pPr marL="667050" lvl="2" indent="-342900"/>
            <a:endParaRPr lang="en-US" sz="1400" dirty="0"/>
          </a:p>
          <a:p>
            <a:pPr marL="60960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A7F9-DC7F-63FA-01CD-F0B75EA6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AD239B-2355-445E-82FA-833F9C6E13CA}" type="datetime1">
              <a:rPr lang="en-GB" smtClean="0"/>
              <a:pPr>
                <a:spcAft>
                  <a:spcPts val="600"/>
                </a:spcAft>
              </a:pPr>
              <a:t>04/03/2025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CB697A4-5814-ECB7-345E-05627763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1797B-B808-B3D0-6921-F2DA258B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2" name="Picture 21" descr="A diagram of a machine&#10;&#10;AI-generated content may be incorrect.">
            <a:extLst>
              <a:ext uri="{FF2B5EF4-FFF2-40B4-BE49-F238E27FC236}">
                <a16:creationId xmlns:a16="http://schemas.microsoft.com/office/drawing/2014/main" id="{09061DBE-DBB7-189E-DC79-948B878C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22" y="2142384"/>
            <a:ext cx="5053691" cy="2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chine in a tunnel&#10;&#10;AI-generated content may be incorrect.">
            <a:extLst>
              <a:ext uri="{FF2B5EF4-FFF2-40B4-BE49-F238E27FC236}">
                <a16:creationId xmlns:a16="http://schemas.microsoft.com/office/drawing/2014/main" id="{72BF1AAE-A73D-2A3B-FCB5-5C06FEA9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01" y="2200453"/>
            <a:ext cx="4968612" cy="36245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6BB55A-0968-58AA-EFE1-2E17151E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3EB98-967D-CACD-3FEA-0FB2AA05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FB94-7D87-A9CC-EA00-FB27CAF0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040A-3DB6-5246-174B-2E747314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blue and yellow tube&#10;&#10;AI-generated content may be incorrect.">
            <a:extLst>
              <a:ext uri="{FF2B5EF4-FFF2-40B4-BE49-F238E27FC236}">
                <a16:creationId xmlns:a16="http://schemas.microsoft.com/office/drawing/2014/main" id="{D6317C26-DD96-F8B8-B9FF-03905776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1" y="2200453"/>
            <a:ext cx="6087875" cy="3624545"/>
          </a:xfrm>
          <a:prstGeom prst="rect">
            <a:avLst/>
          </a:prstGeom>
        </p:spPr>
      </p:pic>
      <p:pic>
        <p:nvPicPr>
          <p:cNvPr id="14" name="Picture 13" descr="A mechanical arm with a metal frame&#10;&#10;AI-generated content may be incorrect.">
            <a:extLst>
              <a:ext uri="{FF2B5EF4-FFF2-40B4-BE49-F238E27FC236}">
                <a16:creationId xmlns:a16="http://schemas.microsoft.com/office/drawing/2014/main" id="{767ACBEE-1AE3-845B-7BA4-4EB7B220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321" y="2112223"/>
            <a:ext cx="3812134" cy="4077973"/>
          </a:xfrm>
          <a:prstGeom prst="rect">
            <a:avLst/>
          </a:prstGeom>
        </p:spPr>
      </p:pic>
      <p:pic>
        <p:nvPicPr>
          <p:cNvPr id="18" name="Picture 17" descr="A blue and green machine&#10;&#10;AI-generated content may be incorrect.">
            <a:extLst>
              <a:ext uri="{FF2B5EF4-FFF2-40B4-BE49-F238E27FC236}">
                <a16:creationId xmlns:a16="http://schemas.microsoft.com/office/drawing/2014/main" id="{91AA6333-5ADE-1791-468B-57C54AD2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53" y="2026450"/>
            <a:ext cx="3607795" cy="4077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8286B-0F83-3102-B7C6-FC0E149735FB}"/>
              </a:ext>
            </a:extLst>
          </p:cNvPr>
          <p:cNvSpPr txBox="1"/>
          <p:nvPr/>
        </p:nvSpPr>
        <p:spPr>
          <a:xfrm>
            <a:off x="2645881" y="1560336"/>
            <a:ext cx="86349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Radiation mapping and information gathering</a:t>
            </a: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B5929-1386-CE34-4B72-D3EF154A963D}"/>
              </a:ext>
            </a:extLst>
          </p:cNvPr>
          <p:cNvSpPr txBox="1"/>
          <p:nvPr/>
        </p:nvSpPr>
        <p:spPr>
          <a:xfrm>
            <a:off x="4116388" y="1560335"/>
            <a:ext cx="61986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Source Extraction &amp; Folding</a:t>
            </a:r>
          </a:p>
        </p:txBody>
      </p:sp>
    </p:spTree>
    <p:extLst>
      <p:ext uri="{BB962C8B-B14F-4D97-AF65-F5344CB8AC3E}">
        <p14:creationId xmlns:p14="http://schemas.microsoft.com/office/powerpoint/2010/main" val="388411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C96E11-B5C2-6D86-8220-26349BA7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 err="1"/>
              <a:t>Methodology:Design</a:t>
            </a:r>
            <a:endParaRPr lang="en-GB" dirty="0"/>
          </a:p>
        </p:txBody>
      </p:sp>
      <p:pic>
        <p:nvPicPr>
          <p:cNvPr id="10" name="Content Placeholder 9" descr="A blue and red cylinder&#10;&#10;AI-generated content may be incorrect.">
            <a:extLst>
              <a:ext uri="{FF2B5EF4-FFF2-40B4-BE49-F238E27FC236}">
                <a16:creationId xmlns:a16="http://schemas.microsoft.com/office/drawing/2014/main" id="{7379037A-30C8-D513-B986-79765700A6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9721" y="3233146"/>
            <a:ext cx="2034475" cy="2771775"/>
          </a:xfrm>
        </p:spPr>
      </p:pic>
      <p:pic>
        <p:nvPicPr>
          <p:cNvPr id="8" name="Content Placeholder 7" descr="A couple of black pipes&#10;&#10;AI-generated content may be incorrect.">
            <a:extLst>
              <a:ext uri="{FF2B5EF4-FFF2-40B4-BE49-F238E27FC236}">
                <a16:creationId xmlns:a16="http://schemas.microsoft.com/office/drawing/2014/main" id="{DE4DE91D-58D2-8757-2E16-931D62A5F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0101" r="14706"/>
          <a:stretch/>
        </p:blipFill>
        <p:spPr>
          <a:xfrm>
            <a:off x="1210090" y="1114747"/>
            <a:ext cx="2590718" cy="2127539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D11D-2649-7327-754F-08D9C5E2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DC11B-ED3C-428C-988F-4CE043AADB0C}" type="datetime1">
              <a:rPr lang="en-GB" smtClean="0"/>
              <a:pPr>
                <a:spcAft>
                  <a:spcPts val="600"/>
                </a:spcAft>
              </a:pPr>
              <a:t>04/03/2025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8FF022B1-6C82-A96B-ECA1-6C52CEB9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4FE05-F23C-FB9E-064F-3A96A764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2" name="Picture 11" descr="A blue and red metal pipe&#10;&#10;AI-generated content may be incorrect.">
            <a:extLst>
              <a:ext uri="{FF2B5EF4-FFF2-40B4-BE49-F238E27FC236}">
                <a16:creationId xmlns:a16="http://schemas.microsoft.com/office/drawing/2014/main" id="{61C88E06-29DA-95A0-07F6-6D22814C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73" y="3429000"/>
            <a:ext cx="2572267" cy="2575921"/>
          </a:xfrm>
          <a:prstGeom prst="rect">
            <a:avLst/>
          </a:prstGeom>
        </p:spPr>
      </p:pic>
      <p:pic>
        <p:nvPicPr>
          <p:cNvPr id="16" name="Picture 15" descr="A blue and red pipe&#10;&#10;AI-generated content may be incorrect.">
            <a:extLst>
              <a:ext uri="{FF2B5EF4-FFF2-40B4-BE49-F238E27FC236}">
                <a16:creationId xmlns:a16="http://schemas.microsoft.com/office/drawing/2014/main" id="{9E7C04AD-440E-8E72-056F-A014AC74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15" y="3233145"/>
            <a:ext cx="6111864" cy="2771775"/>
          </a:xfrm>
          <a:prstGeom prst="rect">
            <a:avLst/>
          </a:prstGeom>
        </p:spPr>
      </p:pic>
      <p:pic>
        <p:nvPicPr>
          <p:cNvPr id="18" name="Picture 17" descr="Several different types of pipes&#10;&#10;AI-generated content may be incorrect.">
            <a:extLst>
              <a:ext uri="{FF2B5EF4-FFF2-40B4-BE49-F238E27FC236}">
                <a16:creationId xmlns:a16="http://schemas.microsoft.com/office/drawing/2014/main" id="{B9FA26B8-2CE1-FCE0-E216-28B2CF28A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34" y="1010187"/>
            <a:ext cx="2590719" cy="2336657"/>
          </a:xfrm>
          <a:prstGeom prst="rect">
            <a:avLst/>
          </a:prstGeom>
        </p:spPr>
      </p:pic>
      <p:pic>
        <p:nvPicPr>
          <p:cNvPr id="5" name="Picture 4" descr="A blue and red pipe&#10;&#10;AI-generated content may be incorrect.">
            <a:extLst>
              <a:ext uri="{FF2B5EF4-FFF2-40B4-BE49-F238E27FC236}">
                <a16:creationId xmlns:a16="http://schemas.microsoft.com/office/drawing/2014/main" id="{7A3B9150-AA86-0102-0865-D00361157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816" y="1254935"/>
            <a:ext cx="6501086" cy="21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function&#10;&#10;AI-generated content may be incorrect.">
            <a:extLst>
              <a:ext uri="{FF2B5EF4-FFF2-40B4-BE49-F238E27FC236}">
                <a16:creationId xmlns:a16="http://schemas.microsoft.com/office/drawing/2014/main" id="{CA1570CB-A7D1-A107-EF0A-F632D318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47" y="4441114"/>
            <a:ext cx="8244786" cy="22425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5C778-9B7D-091F-45D2-1142DB7D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Methodology:Optimization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4DA3-09D7-0ED5-D8D3-85CE6A53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E70DB-EA07-F6BF-6750-773E3AE6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74758-DFD0-B445-0D18-7E804B6C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6228789C-0904-D077-4C27-D1DE3DFB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0" y="1840666"/>
            <a:ext cx="2305372" cy="2286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E68845-94A9-9A1B-3958-D4EF99CEEA01}"/>
              </a:ext>
            </a:extLst>
          </p:cNvPr>
          <p:cNvSpPr txBox="1"/>
          <p:nvPr/>
        </p:nvSpPr>
        <p:spPr>
          <a:xfrm>
            <a:off x="3179156" y="2642989"/>
            <a:ext cx="307518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Perform path planning with collision avoidance</a:t>
            </a:r>
            <a:r>
              <a:rPr lang="en-US" baseline="-25000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Evaluate performance(reachability)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1894D-ADEF-E188-4171-40E2694FD5F7}"/>
              </a:ext>
            </a:extLst>
          </p:cNvPr>
          <p:cNvSpPr txBox="1"/>
          <p:nvPr/>
        </p:nvSpPr>
        <p:spPr>
          <a:xfrm>
            <a:off x="6873365" y="3049705"/>
            <a:ext cx="17229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Minimize total length(a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r>
              <a:rPr lang="en-US" dirty="0">
                <a:solidFill>
                  <a:schemeClr val="tx2"/>
                </a:solidFill>
              </a:rPr>
              <a:t> + d</a:t>
            </a:r>
            <a:r>
              <a:rPr lang="en-US" baseline="-25000" dirty="0">
                <a:solidFill>
                  <a:schemeClr val="tx2"/>
                </a:solidFill>
              </a:rPr>
              <a:t>7-11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algn="l"/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628E3D-97EF-AE63-AB7C-E85416527CF3}"/>
              </a:ext>
            </a:extLst>
          </p:cNvPr>
          <p:cNvCxnSpPr>
            <a:cxnSpLocks/>
          </p:cNvCxnSpPr>
          <p:nvPr/>
        </p:nvCxnSpPr>
        <p:spPr>
          <a:xfrm>
            <a:off x="1891726" y="4201064"/>
            <a:ext cx="645853" cy="52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E1E4CD-BC65-721E-F99C-D83F48535852}"/>
              </a:ext>
            </a:extLst>
          </p:cNvPr>
          <p:cNvCxnSpPr>
            <a:cxnSpLocks/>
          </p:cNvCxnSpPr>
          <p:nvPr/>
        </p:nvCxnSpPr>
        <p:spPr>
          <a:xfrm>
            <a:off x="4186793" y="3789578"/>
            <a:ext cx="0" cy="93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BAAADA-995F-125C-9326-2ACBF6753402}"/>
              </a:ext>
            </a:extLst>
          </p:cNvPr>
          <p:cNvCxnSpPr>
            <a:cxnSpLocks/>
          </p:cNvCxnSpPr>
          <p:nvPr/>
        </p:nvCxnSpPr>
        <p:spPr>
          <a:xfrm flipH="1">
            <a:off x="7637263" y="3795623"/>
            <a:ext cx="97563" cy="83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77D99AA6-3D74-44A3-01B3-4D8BF002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570" y="1906545"/>
            <a:ext cx="2514951" cy="228631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277A09-FB37-2166-1B61-091F2D72B261}"/>
              </a:ext>
            </a:extLst>
          </p:cNvPr>
          <p:cNvCxnSpPr>
            <a:cxnSpLocks/>
          </p:cNvCxnSpPr>
          <p:nvPr/>
        </p:nvCxnSpPr>
        <p:spPr>
          <a:xfrm flipH="1">
            <a:off x="9411419" y="4242996"/>
            <a:ext cx="425531" cy="41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green pipe with holes&#10;&#10;AI-generated content may be incorrect.">
            <a:extLst>
              <a:ext uri="{FF2B5EF4-FFF2-40B4-BE49-F238E27FC236}">
                <a16:creationId xmlns:a16="http://schemas.microsoft.com/office/drawing/2014/main" id="{387146F3-C8D9-CBC1-9267-BC59972BB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79" y="1064608"/>
            <a:ext cx="1827275" cy="3062377"/>
          </a:xfrm>
          <a:prstGeom prst="rect">
            <a:avLst/>
          </a:prstGeom>
        </p:spPr>
      </p:pic>
      <p:pic>
        <p:nvPicPr>
          <p:cNvPr id="31" name="Picture 30" descr="A green pipe with a red button&#10;&#10;AI-generated content may be incorrect.">
            <a:extLst>
              <a:ext uri="{FF2B5EF4-FFF2-40B4-BE49-F238E27FC236}">
                <a16:creationId xmlns:a16="http://schemas.microsoft.com/office/drawing/2014/main" id="{8FFA3164-6B6A-AF3D-C639-86D43C2E1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296" y="1043774"/>
            <a:ext cx="1326250" cy="31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00FBAC-83A2-01BE-4303-3D9FB54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64C4-6F26-52DE-3565-DF91F37B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62B9F-2AB4-B4B3-1F02-3F2DE695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1D93-1733-7DE5-CC2F-B208B156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Trajectory_Result">
            <a:hlinkClick r:id="" action="ppaction://media"/>
            <a:extLst>
              <a:ext uri="{FF2B5EF4-FFF2-40B4-BE49-F238E27FC236}">
                <a16:creationId xmlns:a16="http://schemas.microsoft.com/office/drawing/2014/main" id="{B9F1C776-6901-7817-9AE2-087A068C4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2604" y="923965"/>
            <a:ext cx="8906791" cy="5010070"/>
          </a:xfrm>
          <a:prstGeom prst="rect">
            <a:avLst/>
          </a:prstGeom>
        </p:spPr>
      </p:pic>
      <p:pic>
        <p:nvPicPr>
          <p:cNvPr id="8" name="Picture 7" descr="A close-up of a wooden object&#10;&#10;AI-generated content may be incorrect.">
            <a:extLst>
              <a:ext uri="{FF2B5EF4-FFF2-40B4-BE49-F238E27FC236}">
                <a16:creationId xmlns:a16="http://schemas.microsoft.com/office/drawing/2014/main" id="{13DEC62C-52B2-523D-4905-0887C658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0" y="1439335"/>
            <a:ext cx="11174198" cy="35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B9C12-D480-0DB0-F3D7-F57F3647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final constraint: Foldability</a:t>
            </a:r>
          </a:p>
          <a:p>
            <a:r>
              <a:rPr lang="en-US" dirty="0"/>
              <a:t>Optimization parameter tuning</a:t>
            </a:r>
          </a:p>
          <a:p>
            <a:r>
              <a:rPr lang="en-US" dirty="0"/>
              <a:t>Evaluate results for other kinematic structures(4 DOF)</a:t>
            </a:r>
          </a:p>
          <a:p>
            <a:r>
              <a:rPr lang="en-US" dirty="0"/>
              <a:t>Manufacture &amp; test prototype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DC8A8-8669-E72C-FA6B-87099A17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7459-52F1-C1B2-8323-15AD1029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04/03/2025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DB5C-F626-4477-79C2-E03BE3E5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0F1A-BF03-C282-1A2A-077EB8F7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to BE - Jan 2021 - template" id="{D7F86FE6-13B5-1742-902D-E033CFAF905E}" vid="{4FADA346-18AE-D546-9D9D-50DAEB7467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D22FED8-D99F-47F1-86F9-3FC002B08072}">
  <we:reference id="wa200005566" version="3.0.0.2" store="nb-NO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8386</TotalTime>
  <Words>365</Words>
  <Application>Microsoft Office PowerPoint</Application>
  <PresentationFormat>Widescreen</PresentationFormat>
  <Paragraphs>76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Design &amp; Task-Based Optimization Of A Modular Robot Manipulator Working In A Heavily Constrained Environment</vt:lpstr>
      <vt:lpstr>Introduction &amp; Motivation</vt:lpstr>
      <vt:lpstr>Background</vt:lpstr>
      <vt:lpstr>Current vs new solution</vt:lpstr>
      <vt:lpstr>Task Definition</vt:lpstr>
      <vt:lpstr>Methodology:Design</vt:lpstr>
      <vt:lpstr>Methodology:Optimization</vt:lpstr>
      <vt:lpstr>Results</vt:lpstr>
      <vt:lpstr>Future Work</vt:lpstr>
      <vt:lpstr>Conclusion &amp; 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new-look BEAMS (BE) Department</dc:title>
  <dc:creator>Peter Sollander</dc:creator>
  <cp:lastModifiedBy>Asbjørn Tjensvold</cp:lastModifiedBy>
  <cp:revision>84</cp:revision>
  <cp:lastPrinted>2020-01-30T13:49:18Z</cp:lastPrinted>
  <dcterms:created xsi:type="dcterms:W3CDTF">2021-01-06T15:04:58Z</dcterms:created>
  <dcterms:modified xsi:type="dcterms:W3CDTF">2025-03-04T15:22:46Z</dcterms:modified>
</cp:coreProperties>
</file>